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1" r:id="rId6"/>
    <p:sldId id="260" r:id="rId7"/>
    <p:sldId id="267" r:id="rId8"/>
    <p:sldId id="262" r:id="rId9"/>
    <p:sldId id="263" r:id="rId10"/>
    <p:sldId id="265" r:id="rId11"/>
    <p:sldId id="266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0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885A8-383C-43E8-B922-BC52EE410AF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4B68C-369E-46A2-AF15-0DA89198F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90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4B68C-369E-46A2-AF15-0DA89198F6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28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4B68C-369E-46A2-AF15-0DA89198F6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1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4B68C-369E-46A2-AF15-0DA89198F6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0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4B68C-369E-46A2-AF15-0DA89198F6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72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4B68C-369E-46A2-AF15-0DA89198F6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92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4B68C-369E-46A2-AF15-0DA89198F6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19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4B68C-369E-46A2-AF15-0DA89198F6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92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4B68C-369E-46A2-AF15-0DA89198F6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5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BB72A-1076-433B-A3F6-2FA9CE578AAE}" type="datetime1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02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B7BD-F43A-48A6-808D-8BDAD0ACE7DF}" type="datetime1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C337-0AFD-4354-B688-DA3A92DED251}" type="datetime1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3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9C5C-7784-4306-9192-48365B5C22C4}" type="datetime1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1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C05F-4D61-49D3-B235-0D6C4FC19B21}" type="datetime1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39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3B6D-D1D6-49E3-9B55-F09BD1551BBB}" type="datetime1">
              <a:rPr lang="en-US" smtClean="0"/>
              <a:t>4/4/2025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79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AFCF0-A1C4-4E65-8A92-32F4E1141C5C}" type="datetime1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187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5E3C-BC0B-4018-A85E-C3C63224085F}" type="datetime1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9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279FE-F835-4D35-A117-C3FC51FF4A84}" type="datetime1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56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4C2E5-81EC-4C22-961A-EB4E0B262256}" type="datetime1">
              <a:rPr lang="en-US" smtClean="0"/>
              <a:t>4/4/2025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5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6C0A370-DF0D-452F-9B8C-B4F63ABA00AA}" type="datetime1">
              <a:rPr lang="en-US" smtClean="0"/>
              <a:t>4/4/2025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3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B94694-2F63-4617-B19D-53BE4418B767}" type="datetime1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C9F29E0B-F3AB-4A97-95F9-EEC67A4C9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4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5CAA-B53C-7792-1DC0-55BB7985A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505456"/>
            <a:ext cx="8991600" cy="1402741"/>
          </a:xfrm>
        </p:spPr>
        <p:txBody>
          <a:bodyPr/>
          <a:lstStyle/>
          <a:p>
            <a:r>
              <a:rPr lang="en-US" dirty="0"/>
              <a:t>Writing About Science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7DC8B-5E24-9DFC-B8B8-01043FD83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2157586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Penny Duran</a:t>
            </a:r>
          </a:p>
          <a:p>
            <a:r>
              <a:rPr lang="en-US" sz="2800" dirty="0">
                <a:solidFill>
                  <a:schemeClr val="bg1"/>
                </a:solidFill>
              </a:rPr>
              <a:t>Mentored by Daniel Stolte</a:t>
            </a:r>
          </a:p>
          <a:p>
            <a:r>
              <a:rPr lang="en-US" sz="2800" dirty="0">
                <a:solidFill>
                  <a:schemeClr val="bg1"/>
                </a:solidFill>
              </a:rPr>
              <a:t>Arizona Space Grant Statewide Student Research Symposium </a:t>
            </a:r>
          </a:p>
          <a:p>
            <a:r>
              <a:rPr lang="en-US" sz="2800" dirty="0">
                <a:solidFill>
                  <a:schemeClr val="bg1"/>
                </a:solidFill>
              </a:rPr>
              <a:t>April 19,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1E41DA-ACD0-6F72-8A4F-FA68E73FA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69" y="195944"/>
            <a:ext cx="1648017" cy="1545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23C55A-968A-FEC2-03B8-9C6CE359C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331" y="149794"/>
            <a:ext cx="1648017" cy="1738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3C500F-8E5E-5DAA-C2D4-58B1C5748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393" y="141601"/>
            <a:ext cx="1308321" cy="174662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374D0-262D-735F-B6E0-B9733711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51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593CE-B214-17A5-F243-71833E9E0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715" y="639377"/>
            <a:ext cx="7729728" cy="1188720"/>
          </a:xfrm>
        </p:spPr>
        <p:txBody>
          <a:bodyPr/>
          <a:lstStyle/>
          <a:p>
            <a:r>
              <a:rPr lang="en-US" dirty="0"/>
              <a:t>If a tree falls in a forest…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E7B5A-A64A-990F-0BE4-EF0E763C2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669" y="2241863"/>
            <a:ext cx="10656277" cy="782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Or in other words… If research isn’t communicated, does it reach its full potential?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ABCA0-6158-2624-7FB7-D8393AC3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Sunlight filtering thru forest canopy illuminating dirt road">
            <a:extLst>
              <a:ext uri="{FF2B5EF4-FFF2-40B4-BE49-F238E27FC236}">
                <a16:creationId xmlns:a16="http://schemas.microsoft.com/office/drawing/2014/main" id="{942817D7-73AA-002A-97AC-795F21528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57" y="2976812"/>
            <a:ext cx="4932485" cy="32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80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90B3-4D0A-82D5-12EC-27284152A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806430"/>
            <a:ext cx="7729728" cy="1188720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B3AF6-F52E-D069-8E81-AB19D0F0C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489089"/>
            <a:ext cx="7729728" cy="1951541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/>
              <a:t>Daniel Stolte, University Communications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Dr. Michelle Coe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Dr. Chandra Holifield Collins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Arizona/ NASA Space Grant Consortium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68005-B33A-8DBC-B3D8-F80F14C6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014B12-C420-759B-F3F2-63FFBD105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458" y="5277322"/>
            <a:ext cx="1453589" cy="1362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8F4EE-3A9D-2D82-1507-2832605F4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887" y="5227282"/>
            <a:ext cx="1453589" cy="1528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52F6AC-73E1-CF65-96D3-F8AB9C1BC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317" y="5161084"/>
            <a:ext cx="1189214" cy="159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51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C89B9-1F81-5860-2DF4-52295040D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1964"/>
            <a:ext cx="7729728" cy="118872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10FF38-928B-DBC1-FEA5-4F1934AA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A702F-CF8D-5229-3D03-CAB4B29C3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808" y="2531942"/>
            <a:ext cx="4770383" cy="318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6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8FE85-CB99-8925-4302-956C3804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06204"/>
            <a:ext cx="7729728" cy="1188720"/>
          </a:xfrm>
        </p:spPr>
        <p:txBody>
          <a:bodyPr/>
          <a:lstStyle/>
          <a:p>
            <a:r>
              <a:rPr lang="en-US" dirty="0"/>
              <a:t>Purpose of science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383E0-3FDA-A216-CA75-FA3C20D4E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176" y="2251490"/>
            <a:ext cx="5959447" cy="2987284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400" dirty="0"/>
              <a:t>Scientific papers, expert audience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Challenge of communicating science to “laypeople”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Science writers = translators 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Press releases communicate research conducted at University of Arizona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85D1-44E9-2AC6-0393-FD531C0E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 descr="Scientist using glass flask">
            <a:extLst>
              <a:ext uri="{FF2B5EF4-FFF2-40B4-BE49-F238E27FC236}">
                <a16:creationId xmlns:a16="http://schemas.microsoft.com/office/drawing/2014/main" id="{EBE39B20-876C-1E52-ABDE-6FD186132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90" y="2251490"/>
            <a:ext cx="4269911" cy="284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10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599D5-AC49-750E-ADA1-DFE748386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652" y="432581"/>
            <a:ext cx="8020695" cy="1188720"/>
          </a:xfrm>
        </p:spPr>
        <p:txBody>
          <a:bodyPr/>
          <a:lstStyle/>
          <a:p>
            <a:r>
              <a:rPr lang="en-US" dirty="0"/>
              <a:t>Press Release Vs. science news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87FF0-273F-EDB8-5AAA-C06646995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80" y="2115791"/>
            <a:ext cx="5811467" cy="3065027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400" dirty="0"/>
              <a:t>Press releases written and published by institutions, promoting research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Science news stories written by other media outlets 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News outlets often pick up news in press releases and produce their own stories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Challenging to make distinction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DD403-CEFF-E9EC-C8AA-CFB610553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DAE037-976C-4017-9BE4-80CE4879E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230" y="2060888"/>
            <a:ext cx="4762251" cy="31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15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6366D-973C-0E03-C4D4-801F748F9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721" y="285927"/>
            <a:ext cx="7729728" cy="1188720"/>
          </a:xfrm>
        </p:spPr>
        <p:txBody>
          <a:bodyPr/>
          <a:lstStyle/>
          <a:p>
            <a:r>
              <a:rPr lang="en-US" dirty="0"/>
              <a:t>“recipe” for a press release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13985-6BAF-19A0-332F-E69C3A2FB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91" y="1992280"/>
            <a:ext cx="6616757" cy="35996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Step 1: </a:t>
            </a:r>
            <a:r>
              <a:rPr lang="en-US" sz="2400" dirty="0"/>
              <a:t>Background reading </a:t>
            </a:r>
          </a:p>
          <a:p>
            <a:pPr marL="0" indent="0">
              <a:buNone/>
            </a:pPr>
            <a:r>
              <a:rPr lang="en-US" sz="2400" b="1" dirty="0"/>
              <a:t>Step 2: </a:t>
            </a:r>
            <a:r>
              <a:rPr lang="en-US" sz="2400" dirty="0"/>
              <a:t>Interview</a:t>
            </a:r>
          </a:p>
          <a:p>
            <a:pPr marL="0" indent="0">
              <a:buNone/>
            </a:pPr>
            <a:r>
              <a:rPr lang="en-US" sz="2400" b="1" dirty="0"/>
              <a:t>Step 3: </a:t>
            </a:r>
            <a:r>
              <a:rPr lang="en-US" sz="2400" dirty="0"/>
              <a:t>Condense information in transcript</a:t>
            </a:r>
          </a:p>
          <a:p>
            <a:pPr marL="0" indent="0">
              <a:buNone/>
            </a:pPr>
            <a:r>
              <a:rPr lang="en-US" sz="2400" b="1" dirty="0"/>
              <a:t>Step 4: </a:t>
            </a:r>
            <a:r>
              <a:rPr lang="en-US" sz="2400" dirty="0"/>
              <a:t>Produce initial draft</a:t>
            </a:r>
          </a:p>
          <a:p>
            <a:pPr marL="0" indent="0">
              <a:buNone/>
            </a:pPr>
            <a:r>
              <a:rPr lang="en-US" sz="2400" b="1" dirty="0"/>
              <a:t>Step 5: </a:t>
            </a:r>
            <a:r>
              <a:rPr lang="en-US" sz="2400" dirty="0"/>
              <a:t>Editing with mentor</a:t>
            </a:r>
          </a:p>
          <a:p>
            <a:pPr marL="0" indent="0">
              <a:buNone/>
            </a:pPr>
            <a:r>
              <a:rPr lang="en-US" sz="2400" b="1" dirty="0"/>
              <a:t>Step 6: </a:t>
            </a:r>
            <a:r>
              <a:rPr lang="en-US" sz="2400" dirty="0"/>
              <a:t>Researchers review draft</a:t>
            </a:r>
          </a:p>
          <a:p>
            <a:pPr marL="0" indent="0">
              <a:buNone/>
            </a:pPr>
            <a:r>
              <a:rPr lang="en-US" sz="2400" b="1" dirty="0"/>
              <a:t>Step 7: </a:t>
            </a:r>
            <a:r>
              <a:rPr lang="en-US" sz="2400" dirty="0"/>
              <a:t>News release distribution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908AA-9AFF-6780-0405-EE3668004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45CAE-DEC5-E75E-199A-A32D59FC2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223" y="1992280"/>
            <a:ext cx="4688310" cy="172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27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58414-3C3F-12C9-D362-37D1C33F0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211" y="560210"/>
            <a:ext cx="5368490" cy="702702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How planets are born</a:t>
            </a:r>
            <a:br>
              <a:rPr lang="en-US" dirty="0"/>
            </a:br>
            <a:r>
              <a:rPr lang="en-US" sz="2200" i="1" dirty="0"/>
              <a:t>what is news?</a:t>
            </a:r>
          </a:p>
        </p:txBody>
      </p:sp>
      <p:pic>
        <p:nvPicPr>
          <p:cNvPr id="10" name="Content Placeholder 9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B74F5B5-6078-E719-B59E-E95820C43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965" y="4538020"/>
            <a:ext cx="1849574" cy="18495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A4B52-A399-360A-5CF8-51E37B8B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DC07C3-AB0C-D3DC-3FE8-463C711C5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68" y="560210"/>
            <a:ext cx="5368491" cy="5827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4C02B2-C93B-CF56-0311-426B8800206C}"/>
              </a:ext>
            </a:extLst>
          </p:cNvPr>
          <p:cNvSpPr txBox="1"/>
          <p:nvPr/>
        </p:nvSpPr>
        <p:spPr>
          <a:xfrm>
            <a:off x="6096000" y="4446417"/>
            <a:ext cx="2101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Read story here</a:t>
            </a:r>
            <a:r>
              <a:rPr lang="en-US" dirty="0"/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6DEDD6-F551-196A-B787-29D4EE2DB44C}"/>
              </a:ext>
            </a:extLst>
          </p:cNvPr>
          <p:cNvSpPr txBox="1"/>
          <p:nvPr/>
        </p:nvSpPr>
        <p:spPr>
          <a:xfrm>
            <a:off x="5973210" y="1644782"/>
            <a:ext cx="5368491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300" dirty="0"/>
              <a:t>Initially challenging to find the news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300" dirty="0"/>
              <a:t>How research relevant in “big picture” not clear from paper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300" dirty="0"/>
              <a:t>Interview revealed what makes research engaging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300" dirty="0"/>
              <a:t>“baby pictures” of solar systems, planet formation</a:t>
            </a:r>
          </a:p>
        </p:txBody>
      </p:sp>
    </p:spTree>
    <p:extLst>
      <p:ext uri="{BB962C8B-B14F-4D97-AF65-F5344CB8AC3E}">
        <p14:creationId xmlns:p14="http://schemas.microsoft.com/office/powerpoint/2010/main" val="1418002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953F-7A67-352F-E962-97CED54B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701" y="569329"/>
            <a:ext cx="6028824" cy="942886"/>
          </a:xfrm>
        </p:spPr>
        <p:txBody>
          <a:bodyPr/>
          <a:lstStyle/>
          <a:p>
            <a:r>
              <a:rPr lang="en-US" sz="2200" dirty="0"/>
              <a:t>When the sun erupts</a:t>
            </a:r>
            <a:br>
              <a:rPr lang="en-US" dirty="0"/>
            </a:br>
            <a:r>
              <a:rPr lang="en-US" sz="2000" i="1" dirty="0"/>
              <a:t>the challenge of “translation”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209B9-A96F-5230-F07B-08E5207BD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1" y="1817194"/>
            <a:ext cx="6356839" cy="2858963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300" dirty="0"/>
              <a:t>Researcher with very technical approach</a:t>
            </a:r>
          </a:p>
          <a:p>
            <a:pPr>
              <a:buClr>
                <a:schemeClr val="tx1"/>
              </a:buClr>
            </a:pPr>
            <a:r>
              <a:rPr lang="en-US" sz="2300" dirty="0"/>
              <a:t>Difficult to “translate” and break down information</a:t>
            </a:r>
          </a:p>
          <a:p>
            <a:pPr>
              <a:buClr>
                <a:schemeClr val="tx1"/>
              </a:buClr>
            </a:pPr>
            <a:r>
              <a:rPr lang="en-US" sz="2300" dirty="0"/>
              <a:t>Needed to read more preexisting science stories to grasp material</a:t>
            </a:r>
          </a:p>
          <a:p>
            <a:pPr>
              <a:buClr>
                <a:schemeClr val="tx1"/>
              </a:buClr>
            </a:pPr>
            <a:r>
              <a:rPr lang="en-US" sz="2300" dirty="0"/>
              <a:t>Main takeaway of research not what I expected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2570B-37CF-6921-43BC-40BD24FC2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screenshot of a solar storm&#10;&#10;AI-generated content may be incorrect.">
            <a:extLst>
              <a:ext uri="{FF2B5EF4-FFF2-40B4-BE49-F238E27FC236}">
                <a16:creationId xmlns:a16="http://schemas.microsoft.com/office/drawing/2014/main" id="{18B90005-C598-32AE-1046-F2771B188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9"/>
          <a:stretch/>
        </p:blipFill>
        <p:spPr>
          <a:xfrm>
            <a:off x="230085" y="519097"/>
            <a:ext cx="5089261" cy="5954052"/>
          </a:xfrm>
          <a:prstGeom prst="rect">
            <a:avLst/>
          </a:prstGeom>
        </p:spPr>
      </p:pic>
      <p:pic>
        <p:nvPicPr>
          <p:cNvPr id="10" name="Picture 9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C23EBB0D-EBEF-398F-3DCF-184066EAE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60" y="4831080"/>
            <a:ext cx="1652133" cy="1652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B81201-EC2A-AC4C-712E-524675265C25}"/>
              </a:ext>
            </a:extLst>
          </p:cNvPr>
          <p:cNvSpPr txBox="1"/>
          <p:nvPr/>
        </p:nvSpPr>
        <p:spPr>
          <a:xfrm>
            <a:off x="5600701" y="4831080"/>
            <a:ext cx="2084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Read story here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05774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88842-91BA-8E72-5938-26BCEDE7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822" y="435221"/>
            <a:ext cx="5615002" cy="1015550"/>
          </a:xfrm>
        </p:spPr>
        <p:txBody>
          <a:bodyPr>
            <a:normAutofit/>
          </a:bodyPr>
          <a:lstStyle/>
          <a:p>
            <a:r>
              <a:rPr lang="en-US" sz="2200" dirty="0"/>
              <a:t>What “baby planets” look like</a:t>
            </a:r>
            <a:br>
              <a:rPr lang="en-US" dirty="0"/>
            </a:br>
            <a:r>
              <a:rPr lang="en-US" sz="2000" i="1" dirty="0"/>
              <a:t>audience segmentation</a:t>
            </a:r>
            <a:endParaRPr lang="en-US" sz="2000" dirty="0"/>
          </a:p>
        </p:txBody>
      </p:sp>
      <p:pic>
        <p:nvPicPr>
          <p:cNvPr id="8" name="Content Placeholder 7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076DA9E2-DC61-B977-1292-276C4D743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6" y="435221"/>
            <a:ext cx="5065179" cy="59866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8F7AB-18A9-07C0-E281-08F9B539B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2B4095-E076-0E52-08F9-40072B5D4D84}"/>
              </a:ext>
            </a:extLst>
          </p:cNvPr>
          <p:cNvSpPr txBox="1"/>
          <p:nvPr/>
        </p:nvSpPr>
        <p:spPr>
          <a:xfrm>
            <a:off x="5867752" y="1762372"/>
            <a:ext cx="577114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Which research aspects engage different audiences?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Technology and optics experts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Our early solar system and general audiences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Pitch to different news outlets based on their interests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More than just putting news on our website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F267AE-3654-7517-57B8-37C8799FE6F2}"/>
              </a:ext>
            </a:extLst>
          </p:cNvPr>
          <p:cNvSpPr txBox="1"/>
          <p:nvPr/>
        </p:nvSpPr>
        <p:spPr>
          <a:xfrm>
            <a:off x="6037737" y="4857111"/>
            <a:ext cx="170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Read story here:</a:t>
            </a:r>
          </a:p>
        </p:txBody>
      </p:sp>
      <p:pic>
        <p:nvPicPr>
          <p:cNvPr id="12" name="Picture 1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CA38B1A-3B62-AA8D-A0E9-851A2D2BB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879" y="4946854"/>
            <a:ext cx="1474968" cy="14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92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933C0-C401-801C-0ABC-B949CF09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047" y="321731"/>
            <a:ext cx="4352624" cy="561375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Media Coverage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A6EB5-F675-9BB9-49D2-6852618C3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42C605-9052-8EB1-9A04-07FFF566F9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42" t="12261" r="19540" b="5605"/>
          <a:stretch/>
        </p:blipFill>
        <p:spPr>
          <a:xfrm>
            <a:off x="4639489" y="3608922"/>
            <a:ext cx="3346658" cy="30450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212076-F613-F5B5-DAA1-79E7D2143F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18" t="11954" r="4981" b="5605"/>
          <a:stretch/>
        </p:blipFill>
        <p:spPr>
          <a:xfrm>
            <a:off x="281477" y="1175901"/>
            <a:ext cx="4582281" cy="2664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689121-7770-8471-0DEB-DE8F7CBFAA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31" t="13846" r="37160" b="7205"/>
          <a:stretch/>
        </p:blipFill>
        <p:spPr>
          <a:xfrm>
            <a:off x="709058" y="3338757"/>
            <a:ext cx="3357296" cy="3197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6D642D-5352-1B42-DDE9-E198A28730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3365" r="17729" b="5410"/>
          <a:stretch/>
        </p:blipFill>
        <p:spPr>
          <a:xfrm>
            <a:off x="5914017" y="1108857"/>
            <a:ext cx="3943031" cy="24330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A609BD-8E1E-52E9-D7C0-1715A86CE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050" y="3932623"/>
            <a:ext cx="3943031" cy="21479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A5D9AE-E9F6-8959-FA96-FC14D6FECF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6589" y="1663933"/>
            <a:ext cx="3073033" cy="252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11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9B2A-A22D-5CAA-0FE0-6A43C4F6D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</p:spPr>
        <p:txBody>
          <a:bodyPr/>
          <a:lstStyle/>
          <a:p>
            <a:r>
              <a:rPr lang="en-US" dirty="0"/>
              <a:t>Main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4A9E5-021E-614E-BB2E-77450AC35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465" y="2281429"/>
            <a:ext cx="5330250" cy="3240141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400" dirty="0"/>
              <a:t>Science writing bridges gap between experts and general audiences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Perspective on research different from scientific journals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Increases reach of research, funding opportunities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Gives research a “human” element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7B105-4182-1B4B-3E33-A3696CB6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9E0B-F3AB-4A97-95F9-EEC67A4C9AB7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A person writing in notebook">
            <a:extLst>
              <a:ext uri="{FF2B5EF4-FFF2-40B4-BE49-F238E27FC236}">
                <a16:creationId xmlns:a16="http://schemas.microsoft.com/office/drawing/2014/main" id="{37317050-4B99-543B-4DA5-7018FCCA0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823" y="2281429"/>
            <a:ext cx="4559859" cy="303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5001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30111FDA-5FCA-4ADB-93CF-53B0F22BD50D}"/>
</file>

<file path=customXml/itemProps2.xml><?xml version="1.0" encoding="utf-8"?>
<ds:datastoreItem xmlns:ds="http://schemas.openxmlformats.org/officeDocument/2006/customXml" ds:itemID="{5872F3D2-D2BA-4D0B-B440-8B9A8708D48B}"/>
</file>

<file path=customXml/itemProps3.xml><?xml version="1.0" encoding="utf-8"?>
<ds:datastoreItem xmlns:ds="http://schemas.openxmlformats.org/officeDocument/2006/customXml" ds:itemID="{C835AF8E-49FE-4523-8F26-F5AA4730EDFB}"/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246</TotalTime>
  <Words>387</Words>
  <Application>Microsoft Office PowerPoint</Application>
  <PresentationFormat>Widescreen</PresentationFormat>
  <Paragraphs>76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Arial</vt:lpstr>
      <vt:lpstr>Gill Sans MT</vt:lpstr>
      <vt:lpstr>Parcel</vt:lpstr>
      <vt:lpstr>Writing About Science</vt:lpstr>
      <vt:lpstr>Purpose of science writing</vt:lpstr>
      <vt:lpstr>Press Release Vs. science news story</vt:lpstr>
      <vt:lpstr>“recipe” for a press release</vt:lpstr>
      <vt:lpstr>How planets are born what is news?</vt:lpstr>
      <vt:lpstr>When the sun erupts the challenge of “translation”</vt:lpstr>
      <vt:lpstr>What “baby planets” look like audience segmentation</vt:lpstr>
      <vt:lpstr>Media Coverage</vt:lpstr>
      <vt:lpstr>Main takeaways</vt:lpstr>
      <vt:lpstr>If a tree falls in a forest…</vt:lpstr>
      <vt:lpstr>Acknowledgements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Duran, Penny Sofia - (pennyduran)</dc:creator>
  <cp:lastModifiedBy>Duran, Penny Sofia - (pennyduran)</cp:lastModifiedBy>
  <cp:revision>11</cp:revision>
  <dcterms:created xsi:type="dcterms:W3CDTF">2025-03-24T05:29:17Z</dcterms:created>
  <dcterms:modified xsi:type="dcterms:W3CDTF">2025-04-04T22:06:53Z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